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4"/>
  </p:handoutMasterIdLst>
  <p:sldIdLst>
    <p:sldId id="256" r:id="rId2"/>
    <p:sldId id="267" r:id="rId3"/>
    <p:sldId id="275" r:id="rId4"/>
    <p:sldId id="276" r:id="rId5"/>
    <p:sldId id="278" r:id="rId6"/>
    <p:sldId id="257" r:id="rId7"/>
    <p:sldId id="260" r:id="rId8"/>
    <p:sldId id="270" r:id="rId9"/>
    <p:sldId id="271" r:id="rId10"/>
    <p:sldId id="274" r:id="rId11"/>
    <p:sldId id="277" r:id="rId12"/>
    <p:sldId id="279"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BA15C7E-9F7A-42C8-8C61-AD9BE1026E15}" type="datetimeFigureOut">
              <a:rPr lang="en-US" smtClean="0"/>
              <a:t>9/17/2020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E2A148E-A93D-4D2F-A865-46700369DAA6}" type="slidenum">
              <a:rPr lang="en-US" smtClean="0"/>
              <a:t>‹#›</a:t>
            </a:fld>
            <a:endParaRPr lang="en-US"/>
          </a:p>
        </p:txBody>
      </p:sp>
    </p:spTree>
    <p:extLst>
      <p:ext uri="{BB962C8B-B14F-4D97-AF65-F5344CB8AC3E}">
        <p14:creationId xmlns:p14="http://schemas.microsoft.com/office/powerpoint/2010/main" val="35000503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8938ADA-5A05-48DB-8380-7246A02FBAB5}"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5EE84-4CFB-4137-BEC3-E946EFBEA389}"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24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38ADA-5A05-48DB-8380-7246A02FBAB5}"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5EE84-4CFB-4137-BEC3-E946EFBEA389}" type="slidenum">
              <a:rPr lang="en-US" smtClean="0"/>
              <a:t>‹#›</a:t>
            </a:fld>
            <a:endParaRPr lang="en-US"/>
          </a:p>
        </p:txBody>
      </p:sp>
    </p:spTree>
    <p:extLst>
      <p:ext uri="{BB962C8B-B14F-4D97-AF65-F5344CB8AC3E}">
        <p14:creationId xmlns:p14="http://schemas.microsoft.com/office/powerpoint/2010/main" val="161427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38ADA-5A05-48DB-8380-7246A02FBAB5}"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5EE84-4CFB-4137-BEC3-E946EFBEA389}"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52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38ADA-5A05-48DB-8380-7246A02FBAB5}"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5EE84-4CFB-4137-BEC3-E946EFBEA389}" type="slidenum">
              <a:rPr lang="en-US" smtClean="0"/>
              <a:t>‹#›</a:t>
            </a:fld>
            <a:endParaRPr lang="en-US"/>
          </a:p>
        </p:txBody>
      </p:sp>
    </p:spTree>
    <p:extLst>
      <p:ext uri="{BB962C8B-B14F-4D97-AF65-F5344CB8AC3E}">
        <p14:creationId xmlns:p14="http://schemas.microsoft.com/office/powerpoint/2010/main" val="330208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938ADA-5A05-48DB-8380-7246A02FBAB5}"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5EE84-4CFB-4137-BEC3-E946EFBEA389}"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45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938ADA-5A05-48DB-8380-7246A02FBAB5}"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5EE84-4CFB-4137-BEC3-E946EFBEA389}" type="slidenum">
              <a:rPr lang="en-US" smtClean="0"/>
              <a:t>‹#›</a:t>
            </a:fld>
            <a:endParaRPr lang="en-US"/>
          </a:p>
        </p:txBody>
      </p:sp>
    </p:spTree>
    <p:extLst>
      <p:ext uri="{BB962C8B-B14F-4D97-AF65-F5344CB8AC3E}">
        <p14:creationId xmlns:p14="http://schemas.microsoft.com/office/powerpoint/2010/main" val="22591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938ADA-5A05-48DB-8380-7246A02FBAB5}"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5EE84-4CFB-4137-BEC3-E946EFBEA389}" type="slidenum">
              <a:rPr lang="en-US" smtClean="0"/>
              <a:t>‹#›</a:t>
            </a:fld>
            <a:endParaRPr lang="en-US"/>
          </a:p>
        </p:txBody>
      </p:sp>
    </p:spTree>
    <p:extLst>
      <p:ext uri="{BB962C8B-B14F-4D97-AF65-F5344CB8AC3E}">
        <p14:creationId xmlns:p14="http://schemas.microsoft.com/office/powerpoint/2010/main" val="311599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938ADA-5A05-48DB-8380-7246A02FBAB5}"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5EE84-4CFB-4137-BEC3-E946EFBEA389}" type="slidenum">
              <a:rPr lang="en-US" smtClean="0"/>
              <a:t>‹#›</a:t>
            </a:fld>
            <a:endParaRPr lang="en-US"/>
          </a:p>
        </p:txBody>
      </p:sp>
    </p:spTree>
    <p:extLst>
      <p:ext uri="{BB962C8B-B14F-4D97-AF65-F5344CB8AC3E}">
        <p14:creationId xmlns:p14="http://schemas.microsoft.com/office/powerpoint/2010/main" val="22291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38ADA-5A05-48DB-8380-7246A02FBAB5}"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5EE84-4CFB-4137-BEC3-E946EFBEA389}" type="slidenum">
              <a:rPr lang="en-US" smtClean="0"/>
              <a:t>‹#›</a:t>
            </a:fld>
            <a:endParaRPr lang="en-US"/>
          </a:p>
        </p:txBody>
      </p:sp>
    </p:spTree>
    <p:extLst>
      <p:ext uri="{BB962C8B-B14F-4D97-AF65-F5344CB8AC3E}">
        <p14:creationId xmlns:p14="http://schemas.microsoft.com/office/powerpoint/2010/main" val="395084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938ADA-5A05-48DB-8380-7246A02FBAB5}"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5EE84-4CFB-4137-BEC3-E946EFBEA389}" type="slidenum">
              <a:rPr lang="en-US" smtClean="0"/>
              <a:t>‹#›</a:t>
            </a:fld>
            <a:endParaRPr lang="en-US"/>
          </a:p>
        </p:txBody>
      </p:sp>
    </p:spTree>
    <p:extLst>
      <p:ext uri="{BB962C8B-B14F-4D97-AF65-F5344CB8AC3E}">
        <p14:creationId xmlns:p14="http://schemas.microsoft.com/office/powerpoint/2010/main" val="124778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8938ADA-5A05-48DB-8380-7246A02FBAB5}"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5EE84-4CFB-4137-BEC3-E946EFBEA389}"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64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8938ADA-5A05-48DB-8380-7246A02FBAB5}" type="datetimeFigureOut">
              <a:rPr lang="en-US" smtClean="0"/>
              <a:t>9/16/2020</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115EE84-4CFB-4137-BEC3-E946EFBEA389}"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09922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nvironmental_protection" TargetMode="External"/><Relationship Id="rId7" Type="http://schemas.openxmlformats.org/officeDocument/2006/relationships/hyperlink" Target="https://en.wikipedia.org/wiki/Pollutant" TargetMode="External"/><Relationship Id="rId2" Type="http://schemas.openxmlformats.org/officeDocument/2006/relationships/hyperlink" Target="https://en.wikipedia.org/wiki/Land_use" TargetMode="External"/><Relationship Id="rId1" Type="http://schemas.openxmlformats.org/officeDocument/2006/relationships/slideLayout" Target="../slideLayouts/slideLayout2.xml"/><Relationship Id="rId6" Type="http://schemas.openxmlformats.org/officeDocument/2006/relationships/hyperlink" Target="https://en.wikipedia.org/wiki/Land_use_conflict" TargetMode="External"/><Relationship Id="rId5" Type="http://schemas.openxmlformats.org/officeDocument/2006/relationships/hyperlink" Target="https://en.wikipedia.org/wiki/Transport" TargetMode="External"/><Relationship Id="rId4" Type="http://schemas.openxmlformats.org/officeDocument/2006/relationships/hyperlink" Target="https://en.wikipedia.org/wiki/Urban_spraw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49" y="4744476"/>
            <a:ext cx="6172200" cy="1894362"/>
          </a:xfrm>
        </p:spPr>
        <p:txBody>
          <a:bodyPr>
            <a:normAutofit/>
          </a:bodyPr>
          <a:lstStyle/>
          <a:p>
            <a:r>
              <a:rPr lang="en-US" dirty="0"/>
              <a:t>Land use and Building Control</a:t>
            </a:r>
          </a:p>
        </p:txBody>
      </p:sp>
      <p:sp>
        <p:nvSpPr>
          <p:cNvPr id="3" name="Subtitle 2"/>
          <p:cNvSpPr>
            <a:spLocks noGrp="1"/>
          </p:cNvSpPr>
          <p:nvPr>
            <p:ph type="subTitle" idx="1"/>
          </p:nvPr>
        </p:nvSpPr>
        <p:spPr/>
        <p:txBody>
          <a:bodyPr/>
          <a:lstStyle/>
          <a:p>
            <a:r>
              <a:rPr lang="en-US" b="1" dirty="0"/>
              <a:t>Lecture No. 1</a:t>
            </a:r>
          </a:p>
        </p:txBody>
      </p:sp>
    </p:spTree>
    <p:extLst>
      <p:ext uri="{BB962C8B-B14F-4D97-AF65-F5344CB8AC3E}">
        <p14:creationId xmlns:p14="http://schemas.microsoft.com/office/powerpoint/2010/main" val="4149176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3050" y="6275070"/>
            <a:ext cx="209550" cy="421640"/>
          </a:xfrm>
          <a:prstGeom prst="rect">
            <a:avLst/>
          </a:prstGeom>
        </p:spPr>
        <p:txBody>
          <a:bodyPr vert="horz" wrap="square" lIns="0" tIns="12700" rIns="0" bIns="0" rtlCol="0">
            <a:spAutoFit/>
          </a:bodyPr>
          <a:lstStyle/>
          <a:p>
            <a:pPr marL="12700">
              <a:lnSpc>
                <a:spcPct val="100000"/>
              </a:lnSpc>
              <a:spcBef>
                <a:spcPts val="100"/>
              </a:spcBef>
            </a:pPr>
            <a:r>
              <a:rPr sz="2600" b="1" dirty="0">
                <a:solidFill>
                  <a:srgbClr val="FFFFFF"/>
                </a:solidFill>
                <a:latin typeface="Arial"/>
                <a:cs typeface="Arial"/>
              </a:rPr>
              <a:t>7</a:t>
            </a:r>
            <a:endParaRPr sz="2600">
              <a:latin typeface="Arial"/>
              <a:cs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611120411"/>
              </p:ext>
            </p:extLst>
          </p:nvPr>
        </p:nvGraphicFramePr>
        <p:xfrm>
          <a:off x="1217612" y="914400"/>
          <a:ext cx="6708775" cy="3348506"/>
        </p:xfrm>
        <a:graphic>
          <a:graphicData uri="http://schemas.openxmlformats.org/drawingml/2006/table">
            <a:tbl>
              <a:tblPr firstRow="1" bandRow="1">
                <a:tableStyleId>{69012ECD-51FC-41F1-AA8D-1B2483CD663E}</a:tableStyleId>
              </a:tblPr>
              <a:tblGrid>
                <a:gridCol w="1832350">
                  <a:extLst>
                    <a:ext uri="{9D8B030D-6E8A-4147-A177-3AD203B41FA5}">
                      <a16:colId xmlns:a16="http://schemas.microsoft.com/office/drawing/2014/main" val="20000"/>
                    </a:ext>
                  </a:extLst>
                </a:gridCol>
                <a:gridCol w="2283391">
                  <a:extLst>
                    <a:ext uri="{9D8B030D-6E8A-4147-A177-3AD203B41FA5}">
                      <a16:colId xmlns:a16="http://schemas.microsoft.com/office/drawing/2014/main" val="20001"/>
                    </a:ext>
                  </a:extLst>
                </a:gridCol>
                <a:gridCol w="2593034">
                  <a:extLst>
                    <a:ext uri="{9D8B030D-6E8A-4147-A177-3AD203B41FA5}">
                      <a16:colId xmlns:a16="http://schemas.microsoft.com/office/drawing/2014/main" val="20002"/>
                    </a:ext>
                  </a:extLst>
                </a:gridCol>
              </a:tblGrid>
              <a:tr h="958496">
                <a:tc>
                  <a:txBody>
                    <a:bodyPr/>
                    <a:lstStyle/>
                    <a:p>
                      <a:r>
                        <a:rPr lang="en-US" b="1" dirty="0">
                          <a:solidFill>
                            <a:schemeClr val="tx1"/>
                          </a:solidFill>
                        </a:rPr>
                        <a:t>Categ</a:t>
                      </a:r>
                      <a:r>
                        <a:rPr lang="en-US" sz="1800" b="1" spc="-5" dirty="0">
                          <a:solidFill>
                            <a:schemeClr val="tx1"/>
                          </a:solidFill>
                        </a:rPr>
                        <a:t>ory </a:t>
                      </a:r>
                      <a:endParaRPr lang="en-US" b="1" dirty="0">
                        <a:solidFill>
                          <a:schemeClr val="tx1"/>
                        </a:solidFill>
                        <a:latin typeface="+mn-lt"/>
                      </a:endParaRPr>
                    </a:p>
                  </a:txBody>
                  <a:tcPr/>
                </a:tc>
                <a:tc>
                  <a:txBody>
                    <a:bodyPr/>
                    <a:lstStyle/>
                    <a:p>
                      <a:pPr algn="l"/>
                      <a:r>
                        <a:rPr lang="en-US" b="1" dirty="0">
                          <a:solidFill>
                            <a:schemeClr val="tx1"/>
                          </a:solidFill>
                        </a:rPr>
                        <a:t>Related Plan/</a:t>
                      </a:r>
                      <a:endParaRPr lang="en-US" sz="1800" b="1" spc="-5" dirty="0">
                        <a:solidFill>
                          <a:schemeClr val="tx1"/>
                        </a:solidFill>
                        <a:latin typeface="+mn-lt"/>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spc="-5" dirty="0">
                          <a:solidFill>
                            <a:schemeClr val="tx1"/>
                          </a:solidFill>
                        </a:rPr>
                        <a:t>Regulations</a:t>
                      </a:r>
                      <a:endParaRPr kumimoji="0" lang="en-US" b="1" kern="1200" dirty="0">
                        <a:solidFill>
                          <a:schemeClr val="tx1"/>
                        </a:solidFill>
                      </a:endParaRPr>
                    </a:p>
                    <a:p>
                      <a:pPr algn="l"/>
                      <a:endParaRPr lang="en-US" b="1" dirty="0">
                        <a:solidFill>
                          <a:schemeClr val="tx1"/>
                        </a:solidFill>
                        <a:latin typeface="+mn-lt"/>
                      </a:endParaRPr>
                    </a:p>
                  </a:txBody>
                  <a:tcPr/>
                </a:tc>
                <a:extLst>
                  <a:ext uri="{0D108BD9-81ED-4DB2-BD59-A6C34878D82A}">
                    <a16:rowId xmlns:a16="http://schemas.microsoft.com/office/drawing/2014/main" val="10000"/>
                  </a:ext>
                </a:extLst>
              </a:tr>
              <a:tr h="926970">
                <a:tc rowSpan="2">
                  <a:txBody>
                    <a:bodyPr/>
                    <a:lstStyle/>
                    <a:p>
                      <a:r>
                        <a:rPr lang="en-US" b="1" dirty="0">
                          <a:solidFill>
                            <a:schemeClr val="tx2"/>
                          </a:solidFill>
                        </a:rPr>
                        <a:t>Land use C</a:t>
                      </a:r>
                      <a:r>
                        <a:rPr lang="en-US" sz="1800" b="1" spc="-5" dirty="0">
                          <a:solidFill>
                            <a:schemeClr val="tx2"/>
                          </a:solidFill>
                        </a:rPr>
                        <a:t>ontrol </a:t>
                      </a:r>
                      <a:endParaRPr lang="en-US" b="1" dirty="0">
                        <a:solidFill>
                          <a:schemeClr val="tx2"/>
                        </a:solidFill>
                        <a:latin typeface="+mn-lt"/>
                      </a:endParaRPr>
                    </a:p>
                  </a:txBody>
                  <a:tcPr/>
                </a:tc>
                <a:tc>
                  <a:txBody>
                    <a:bodyPr/>
                    <a:lstStyle/>
                    <a:p>
                      <a:r>
                        <a:rPr lang="en-US" dirty="0">
                          <a:solidFill>
                            <a:schemeClr val="tx1"/>
                          </a:solidFill>
                        </a:rPr>
                        <a:t>Master</a:t>
                      </a:r>
                      <a:r>
                        <a:rPr lang="en-US" baseline="0" dirty="0">
                          <a:solidFill>
                            <a:schemeClr val="tx1"/>
                          </a:solidFill>
                        </a:rPr>
                        <a:t> Plan </a:t>
                      </a:r>
                    </a:p>
                    <a:p>
                      <a:r>
                        <a:rPr lang="en-US" sz="1800" spc="-5" baseline="0" dirty="0">
                          <a:solidFill>
                            <a:schemeClr val="tx1"/>
                          </a:solidFill>
                        </a:rPr>
                        <a:t>L</a:t>
                      </a:r>
                      <a:r>
                        <a:rPr lang="en-US" sz="1800" spc="-5" dirty="0">
                          <a:solidFill>
                            <a:schemeClr val="tx1"/>
                          </a:solidFill>
                        </a:rPr>
                        <a:t>ocal</a:t>
                      </a:r>
                      <a:r>
                        <a:rPr lang="en-US" sz="1800" spc="-5" baseline="0" dirty="0">
                          <a:solidFill>
                            <a:schemeClr val="tx1"/>
                          </a:solidFill>
                        </a:rPr>
                        <a:t> Plans </a:t>
                      </a:r>
                      <a:endParaRPr lang="en-US" baseline="0" dirty="0">
                        <a:solidFill>
                          <a:schemeClr val="tx1"/>
                        </a:solidFill>
                        <a:latin typeface="+mn-lt"/>
                      </a:endParaRPr>
                    </a:p>
                  </a:txBody>
                  <a:tcPr/>
                </a:tc>
                <a:tc>
                  <a:txBody>
                    <a:bodyPr/>
                    <a:lstStyle/>
                    <a:p>
                      <a:r>
                        <a:rPr lang="en-US" baseline="0" dirty="0">
                          <a:solidFill>
                            <a:schemeClr val="tx1"/>
                          </a:solidFill>
                        </a:rPr>
                        <a:t>LDA Master Planning Rules 2014 </a:t>
                      </a:r>
                      <a:endParaRPr lang="en-US" baseline="0" dirty="0">
                        <a:solidFill>
                          <a:schemeClr val="tx1"/>
                        </a:solidFill>
                        <a:latin typeface="+mn-lt"/>
                      </a:endParaRPr>
                    </a:p>
                  </a:txBody>
                  <a:tcPr/>
                </a:tc>
                <a:extLst>
                  <a:ext uri="{0D108BD9-81ED-4DB2-BD59-A6C34878D82A}">
                    <a16:rowId xmlns:a16="http://schemas.microsoft.com/office/drawing/2014/main" val="10001"/>
                  </a:ext>
                </a:extLst>
              </a:tr>
              <a:tr h="537053">
                <a:tc vMerge="1">
                  <a:txBody>
                    <a:bodyPr/>
                    <a:lstStyle/>
                    <a:p>
                      <a:endParaRPr lang="en-US" b="1" dirty="0">
                        <a:solidFill>
                          <a:schemeClr val="tx2"/>
                        </a:solidFill>
                        <a:latin typeface="+mn-lt"/>
                      </a:endParaRPr>
                    </a:p>
                  </a:txBody>
                  <a:tcPr/>
                </a:tc>
                <a:tc>
                  <a:txBody>
                    <a:bodyPr/>
                    <a:lstStyle/>
                    <a:p>
                      <a:r>
                        <a:rPr lang="en-US" sz="1800" spc="0" dirty="0">
                          <a:solidFill>
                            <a:schemeClr val="tx1"/>
                          </a:solidFill>
                        </a:rPr>
                        <a:t>Z</a:t>
                      </a:r>
                      <a:r>
                        <a:rPr lang="en-US" sz="1800" spc="-5" dirty="0">
                          <a:solidFill>
                            <a:schemeClr val="tx1"/>
                          </a:solidFill>
                        </a:rPr>
                        <a:t>oning Plan</a:t>
                      </a:r>
                      <a:endParaRPr lang="en-US" dirty="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 LDA Land use</a:t>
                      </a:r>
                      <a:r>
                        <a:rPr lang="en-US" baseline="0" dirty="0">
                          <a:solidFill>
                            <a:schemeClr val="tx1"/>
                          </a:solidFill>
                        </a:rPr>
                        <a:t> Rules 2014</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2. LDA Private Housing Scheme Rules 2014</a:t>
                      </a:r>
                      <a:endParaRPr lang="en-US"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latin typeface="+mn-lt"/>
                      </a:endParaRP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04258112"/>
              </p:ext>
            </p:extLst>
          </p:nvPr>
        </p:nvGraphicFramePr>
        <p:xfrm>
          <a:off x="1217612" y="4800600"/>
          <a:ext cx="6783388" cy="1280160"/>
        </p:xfrm>
        <a:graphic>
          <a:graphicData uri="http://schemas.openxmlformats.org/drawingml/2006/table">
            <a:tbl>
              <a:tblPr firstRow="1" bandRow="1">
                <a:tableStyleId>{69012ECD-51FC-41F1-AA8D-1B2483CD663E}</a:tableStyleId>
              </a:tblPr>
              <a:tblGrid>
                <a:gridCol w="2069263">
                  <a:extLst>
                    <a:ext uri="{9D8B030D-6E8A-4147-A177-3AD203B41FA5}">
                      <a16:colId xmlns:a16="http://schemas.microsoft.com/office/drawing/2014/main" val="20000"/>
                    </a:ext>
                  </a:extLst>
                </a:gridCol>
                <a:gridCol w="4714125">
                  <a:extLst>
                    <a:ext uri="{9D8B030D-6E8A-4147-A177-3AD203B41FA5}">
                      <a16:colId xmlns:a16="http://schemas.microsoft.com/office/drawing/2014/main" val="20001"/>
                    </a:ext>
                  </a:extLst>
                </a:gridCol>
              </a:tblGrid>
              <a:tr h="51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spc="-5" dirty="0">
                          <a:solidFill>
                            <a:schemeClr val="tx1"/>
                          </a:solidFill>
                        </a:rPr>
                        <a:t>Category </a:t>
                      </a:r>
                      <a:endParaRPr kumimoji="0" lang="en-US" sz="1800" b="1" kern="1200" spc="-5" dirty="0">
                        <a:solidFill>
                          <a:schemeClr val="tx1"/>
                        </a:solidFill>
                        <a:latin typeface="+mn-lt"/>
                        <a:ea typeface="+mn-ea"/>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spc="-5" dirty="0">
                          <a:solidFill>
                            <a:schemeClr val="tx1"/>
                          </a:solidFill>
                        </a:rPr>
                        <a:t>Regulations</a:t>
                      </a:r>
                      <a:endParaRPr kumimoji="0" lang="en-US" b="1" kern="1200" dirty="0">
                        <a:solidFill>
                          <a:schemeClr val="tx1"/>
                        </a:solidFill>
                      </a:endParaRPr>
                    </a:p>
                    <a:p>
                      <a:endParaRPr lang="en-US" dirty="0"/>
                    </a:p>
                  </a:txBody>
                  <a:tcPr/>
                </a:tc>
                <a:extLst>
                  <a:ext uri="{0D108BD9-81ED-4DB2-BD59-A6C34878D82A}">
                    <a16:rowId xmlns:a16="http://schemas.microsoft.com/office/drawing/2014/main" val="10000"/>
                  </a:ext>
                </a:extLst>
              </a:tr>
              <a:tr h="426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Building</a:t>
                      </a:r>
                      <a:r>
                        <a:rPr lang="en-US" baseline="0" dirty="0"/>
                        <a:t> C</a:t>
                      </a:r>
                      <a:r>
                        <a:rPr kumimoji="0" lang="en-US" sz="1800" kern="1200" spc="-5" baseline="0" dirty="0">
                          <a:solidFill>
                            <a:schemeClr val="tx1"/>
                          </a:solidFill>
                        </a:rPr>
                        <a:t>ontrol </a:t>
                      </a:r>
                      <a:endParaRPr kumimoji="0" lang="en-US" kern="1200" dirty="0">
                        <a:solidFill>
                          <a:schemeClr val="tx1"/>
                        </a:solidFill>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dirty="0">
                          <a:solidFill>
                            <a:schemeClr val="tx1"/>
                          </a:solidFill>
                        </a:rPr>
                        <a:t>LDA Building</a:t>
                      </a:r>
                      <a:r>
                        <a:rPr lang="en-US" baseline="0" dirty="0">
                          <a:solidFill>
                            <a:schemeClr val="tx1"/>
                          </a:solidFill>
                        </a:rPr>
                        <a:t> Regulations 2014  (Amendments)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0326100"/>
      </p:ext>
    </p:extLst>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FE005-8CA4-4929-8A8F-094FD7F7817B}"/>
              </a:ext>
            </a:extLst>
          </p:cNvPr>
          <p:cNvSpPr>
            <a:spLocks noGrp="1"/>
          </p:cNvSpPr>
          <p:nvPr>
            <p:ph type="title"/>
          </p:nvPr>
        </p:nvSpPr>
        <p:spPr/>
        <p:txBody>
          <a:bodyPr/>
          <a:lstStyle/>
          <a:p>
            <a:r>
              <a:rPr lang="en-US" dirty="0">
                <a:solidFill>
                  <a:srgbClr val="FF0000"/>
                </a:solidFill>
              </a:rPr>
              <a:t>Difference between Land cover and land use </a:t>
            </a:r>
          </a:p>
        </p:txBody>
      </p:sp>
      <p:sp>
        <p:nvSpPr>
          <p:cNvPr id="3" name="Content Placeholder 2">
            <a:extLst>
              <a:ext uri="{FF2B5EF4-FFF2-40B4-BE49-F238E27FC236}">
                <a16:creationId xmlns:a16="http://schemas.microsoft.com/office/drawing/2014/main" id="{B5DC9568-8010-481C-8B0D-78B5DD02D0F1}"/>
              </a:ext>
            </a:extLst>
          </p:cNvPr>
          <p:cNvSpPr>
            <a:spLocks noGrp="1"/>
          </p:cNvSpPr>
          <p:nvPr>
            <p:ph idx="1"/>
          </p:nvPr>
        </p:nvSpPr>
        <p:spPr/>
        <p:txBody>
          <a:bodyPr>
            <a:normAutofit fontScale="92500" lnSpcReduction="20000"/>
          </a:bodyPr>
          <a:lstStyle/>
          <a:p>
            <a:pPr algn="just"/>
            <a:r>
              <a:rPr lang="en-US" sz="2200" dirty="0"/>
              <a:t>Land cover indicates the physical land type such as forest or open water whereas land use documents how people are using the land</a:t>
            </a:r>
          </a:p>
          <a:p>
            <a:pPr algn="just"/>
            <a:endParaRPr lang="en-US" sz="2200" dirty="0"/>
          </a:p>
          <a:p>
            <a:pPr algn="just"/>
            <a:r>
              <a:rPr lang="en-US" sz="2200" dirty="0"/>
              <a:t>Land cover data documents how much of a region is covered by forests, wetlands, impervious surfaces, agriculture, and other land and water types. Water types include wetlands or open water. Land use shows how people use the landscape – whether for development, conservation, or mixed uses. The different types of land cover can be managed or used quite differently.</a:t>
            </a:r>
          </a:p>
          <a:p>
            <a:pPr algn="just"/>
            <a:r>
              <a:rPr lang="en-US" sz="2200" dirty="0"/>
              <a:t>Land cover can be determined by analyzing satellite and aerial imagery. Land use cannot be determined from satellite imagery. Land cover maps provide information to help managers best understand the current landscape. To see change over time, land cover maps for several different years are needed</a:t>
            </a:r>
          </a:p>
          <a:p>
            <a:endParaRPr lang="en-US" b="0" i="0" dirty="0">
              <a:solidFill>
                <a:srgbClr val="5E5E5E"/>
              </a:solidFill>
              <a:effectLst/>
              <a:latin typeface="Source Sans Pro" panose="020B0604020202020204" pitchFamily="34" charset="0"/>
            </a:endParaRPr>
          </a:p>
          <a:p>
            <a:endParaRPr lang="en-US" dirty="0"/>
          </a:p>
        </p:txBody>
      </p:sp>
    </p:spTree>
    <p:extLst>
      <p:ext uri="{BB962C8B-B14F-4D97-AF65-F5344CB8AC3E}">
        <p14:creationId xmlns:p14="http://schemas.microsoft.com/office/powerpoint/2010/main" val="26161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15BB3-6FB0-4BF3-97E9-DFBDBF9ED575}"/>
              </a:ext>
            </a:extLst>
          </p:cNvPr>
          <p:cNvSpPr>
            <a:spLocks noGrp="1"/>
          </p:cNvSpPr>
          <p:nvPr>
            <p:ph type="title"/>
          </p:nvPr>
        </p:nvSpPr>
        <p:spPr/>
        <p:txBody>
          <a:bodyPr/>
          <a:lstStyle/>
          <a:p>
            <a:pPr algn="ctr"/>
            <a:r>
              <a:rPr lang="en-US" dirty="0"/>
              <a:t>Reading material </a:t>
            </a:r>
          </a:p>
        </p:txBody>
      </p:sp>
      <p:sp>
        <p:nvSpPr>
          <p:cNvPr id="3" name="Content Placeholder 2">
            <a:extLst>
              <a:ext uri="{FF2B5EF4-FFF2-40B4-BE49-F238E27FC236}">
                <a16:creationId xmlns:a16="http://schemas.microsoft.com/office/drawing/2014/main" id="{9D1348D0-43AE-42E6-9D29-6EDC6E6E0262}"/>
              </a:ext>
            </a:extLst>
          </p:cNvPr>
          <p:cNvSpPr>
            <a:spLocks noGrp="1"/>
          </p:cNvSpPr>
          <p:nvPr>
            <p:ph idx="1"/>
          </p:nvPr>
        </p:nvSpPr>
        <p:spPr>
          <a:xfrm>
            <a:off x="768096" y="2286000"/>
            <a:ext cx="7918704" cy="4191000"/>
          </a:xfrm>
        </p:spPr>
        <p:txBody>
          <a:bodyPr>
            <a:normAutofit/>
          </a:bodyPr>
          <a:lstStyle/>
          <a:p>
            <a:r>
              <a:rPr lang="en-US" sz="1800" i="0" dirty="0">
                <a:solidFill>
                  <a:srgbClr val="000000"/>
                </a:solidFill>
                <a:effectLst/>
              </a:rPr>
              <a:t>1) Effective And Efficient Building Control</a:t>
            </a:r>
            <a:br>
              <a:rPr lang="en-US" sz="1800" i="0" dirty="0">
                <a:solidFill>
                  <a:srgbClr val="000000"/>
                </a:solidFill>
                <a:effectLst/>
              </a:rPr>
            </a:br>
            <a:r>
              <a:rPr lang="en-US" sz="1800" i="0" dirty="0">
                <a:solidFill>
                  <a:srgbClr val="000000"/>
                </a:solidFill>
                <a:effectLst/>
              </a:rPr>
              <a:t>by </a:t>
            </a:r>
          </a:p>
          <a:p>
            <a:r>
              <a:rPr lang="en-US" sz="1800" i="0" dirty="0">
                <a:solidFill>
                  <a:srgbClr val="000000"/>
                </a:solidFill>
                <a:effectLst/>
              </a:rPr>
              <a:t>Dr. </a:t>
            </a:r>
            <a:r>
              <a:rPr lang="en-US" sz="1800" i="0" dirty="0" err="1">
                <a:solidFill>
                  <a:srgbClr val="000000"/>
                </a:solidFill>
                <a:effectLst/>
              </a:rPr>
              <a:t>ir.</a:t>
            </a:r>
            <a:r>
              <a:rPr lang="en-US" sz="1800" i="0" dirty="0">
                <a:solidFill>
                  <a:srgbClr val="000000"/>
                </a:solidFill>
                <a:effectLst/>
              </a:rPr>
              <a:t> H.J. Visscher and dr. F.M. Meijer and  L. Sheridan</a:t>
            </a:r>
          </a:p>
          <a:p>
            <a:endParaRPr lang="en-US" sz="1800" dirty="0">
              <a:solidFill>
                <a:srgbClr val="000000"/>
              </a:solidFill>
            </a:endParaRPr>
          </a:p>
          <a:p>
            <a:r>
              <a:rPr lang="en-US" sz="1800" dirty="0">
                <a:solidFill>
                  <a:srgbClr val="000000"/>
                </a:solidFill>
              </a:rPr>
              <a:t>2) Development control challenges and land use compatibility: professionals concerns and implications for health and safety. (Theory, practice, education and Research) </a:t>
            </a:r>
          </a:p>
          <a:p>
            <a:r>
              <a:rPr lang="en-US" sz="1800" dirty="0">
                <a:solidFill>
                  <a:srgbClr val="000000"/>
                </a:solidFill>
              </a:rPr>
              <a:t> By </a:t>
            </a:r>
            <a:r>
              <a:rPr lang="en-US" sz="1800" dirty="0" err="1">
                <a:solidFill>
                  <a:srgbClr val="000000"/>
                </a:solidFill>
              </a:rPr>
              <a:t>Osita</a:t>
            </a:r>
            <a:r>
              <a:rPr lang="en-US" sz="1800" dirty="0">
                <a:solidFill>
                  <a:srgbClr val="000000"/>
                </a:solidFill>
              </a:rPr>
              <a:t> </a:t>
            </a:r>
            <a:r>
              <a:rPr lang="en-US" sz="1800" dirty="0" err="1">
                <a:solidFill>
                  <a:srgbClr val="000000"/>
                </a:solidFill>
              </a:rPr>
              <a:t>Ifediora</a:t>
            </a:r>
            <a:endParaRPr lang="en-US" sz="1800" dirty="0">
              <a:solidFill>
                <a:srgbClr val="000000"/>
              </a:solidFill>
            </a:endParaRPr>
          </a:p>
        </p:txBody>
      </p:sp>
    </p:spTree>
    <p:extLst>
      <p:ext uri="{BB962C8B-B14F-4D97-AF65-F5344CB8AC3E}">
        <p14:creationId xmlns:p14="http://schemas.microsoft.com/office/powerpoint/2010/main" val="142872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290054" cy="1499616"/>
          </a:xfrm>
        </p:spPr>
        <p:txBody>
          <a:bodyPr/>
          <a:lstStyle/>
          <a:p>
            <a:r>
              <a:rPr lang="en-US" b="1" dirty="0"/>
              <a:t>What is land use? </a:t>
            </a:r>
          </a:p>
        </p:txBody>
      </p:sp>
      <p:sp>
        <p:nvSpPr>
          <p:cNvPr id="3" name="Content Placeholder 2"/>
          <p:cNvSpPr>
            <a:spLocks noGrp="1"/>
          </p:cNvSpPr>
          <p:nvPr>
            <p:ph idx="1"/>
          </p:nvPr>
        </p:nvSpPr>
        <p:spPr>
          <a:xfrm>
            <a:off x="381000" y="1728216"/>
            <a:ext cx="8610600" cy="4581144"/>
          </a:xfrm>
        </p:spPr>
        <p:txBody>
          <a:bodyPr>
            <a:normAutofit/>
          </a:bodyPr>
          <a:lstStyle/>
          <a:p>
            <a:pPr algn="just"/>
            <a:r>
              <a:rPr lang="en-US" dirty="0"/>
              <a:t>1) Land use involves the management and modification of natural environment into built environment such as settlements and semi-natural habitats such as arable fields, and managed woods.</a:t>
            </a:r>
          </a:p>
          <a:p>
            <a:pPr algn="just">
              <a:lnSpc>
                <a:spcPct val="100000"/>
              </a:lnSpc>
            </a:pPr>
            <a:r>
              <a:rPr lang="en-US" dirty="0"/>
              <a:t>2) Land use is the characterization of land based on what can be built on it and what the land can be used for. It’s determining what sort of community, environment or settlement can be used on a specific type of land. </a:t>
            </a:r>
          </a:p>
          <a:p>
            <a:pPr algn="just">
              <a:lnSpc>
                <a:spcPct val="100000"/>
              </a:lnSpc>
            </a:pPr>
            <a:r>
              <a:rPr lang="en-US" dirty="0"/>
              <a:t>3) The total of arrangements, activities, and inputs that people undertake in a certain land cover type.”</a:t>
            </a:r>
          </a:p>
          <a:p>
            <a:pPr marL="0" indent="0" algn="just">
              <a:buNone/>
            </a:pPr>
            <a:endParaRPr lang="en-US" dirty="0"/>
          </a:p>
          <a:p>
            <a:pPr marL="0" indent="0" algn="ctr">
              <a:lnSpc>
                <a:spcPct val="100000"/>
              </a:lnSpc>
              <a:spcBef>
                <a:spcPts val="600"/>
              </a:spcBef>
              <a:spcAft>
                <a:spcPts val="600"/>
              </a:spcAft>
              <a:buNone/>
            </a:pPr>
            <a:r>
              <a:rPr lang="en-US" sz="2400" b="1" u="sng" dirty="0">
                <a:solidFill>
                  <a:srgbClr val="FF0000"/>
                </a:solidFill>
                <a:hlinkClick r:id="rId2" action="ppaction://hlinksldjump">
                  <a:extLst>
                    <a:ext uri="{A12FA001-AC4F-418D-AE19-62706E023703}">
                      <ahyp:hlinkClr xmlns:ahyp="http://schemas.microsoft.com/office/drawing/2018/hyperlinkcolor" val="tx"/>
                    </a:ext>
                  </a:extLst>
                </a:hlinkClick>
              </a:rPr>
              <a:t>Can any one tell the difference between </a:t>
            </a:r>
          </a:p>
          <a:p>
            <a:pPr marL="0" indent="0" algn="ctr">
              <a:lnSpc>
                <a:spcPct val="100000"/>
              </a:lnSpc>
              <a:spcBef>
                <a:spcPts val="600"/>
              </a:spcBef>
              <a:spcAft>
                <a:spcPts val="600"/>
              </a:spcAft>
              <a:buNone/>
            </a:pPr>
            <a:r>
              <a:rPr lang="en-US" sz="2400" b="1" u="sng" dirty="0">
                <a:solidFill>
                  <a:srgbClr val="FF0000"/>
                </a:solidFill>
                <a:hlinkClick r:id="rId2" action="ppaction://hlinksldjump">
                  <a:extLst>
                    <a:ext uri="{A12FA001-AC4F-418D-AE19-62706E023703}">
                      <ahyp:hlinkClr xmlns:ahyp="http://schemas.microsoft.com/office/drawing/2018/hyperlinkcolor" val="tx"/>
                    </a:ext>
                  </a:extLst>
                </a:hlinkClick>
              </a:rPr>
              <a:t>Land Cover and Land use ???</a:t>
            </a:r>
            <a:endParaRPr lang="en-US" sz="2400" b="1" u="sng" dirty="0">
              <a:solidFill>
                <a:srgbClr val="FF0000"/>
              </a:solidFill>
            </a:endParaRPr>
          </a:p>
        </p:txBody>
      </p:sp>
    </p:spTree>
    <p:extLst>
      <p:ext uri="{BB962C8B-B14F-4D97-AF65-F5344CB8AC3E}">
        <p14:creationId xmlns:p14="http://schemas.microsoft.com/office/powerpoint/2010/main" val="124797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83BF0-C9C2-4E2C-B867-2572372035E6}"/>
              </a:ext>
            </a:extLst>
          </p:cNvPr>
          <p:cNvSpPr>
            <a:spLocks noGrp="1"/>
          </p:cNvSpPr>
          <p:nvPr>
            <p:ph type="title"/>
          </p:nvPr>
        </p:nvSpPr>
        <p:spPr>
          <a:xfrm>
            <a:off x="768096" y="152400"/>
            <a:ext cx="8223504" cy="1499616"/>
          </a:xfrm>
        </p:spPr>
        <p:txBody>
          <a:bodyPr/>
          <a:lstStyle/>
          <a:p>
            <a:r>
              <a:rPr lang="en-US" dirty="0"/>
              <a:t>land use planning</a:t>
            </a:r>
          </a:p>
        </p:txBody>
      </p:sp>
      <p:sp>
        <p:nvSpPr>
          <p:cNvPr id="3" name="Content Placeholder 2">
            <a:extLst>
              <a:ext uri="{FF2B5EF4-FFF2-40B4-BE49-F238E27FC236}">
                <a16:creationId xmlns:a16="http://schemas.microsoft.com/office/drawing/2014/main" id="{3A7845F1-36CA-4F8B-A37D-6BBB62F9BFAC}"/>
              </a:ext>
            </a:extLst>
          </p:cNvPr>
          <p:cNvSpPr>
            <a:spLocks noGrp="1"/>
          </p:cNvSpPr>
          <p:nvPr>
            <p:ph idx="1"/>
          </p:nvPr>
        </p:nvSpPr>
        <p:spPr>
          <a:xfrm>
            <a:off x="533400" y="1371600"/>
            <a:ext cx="8458200" cy="5334000"/>
          </a:xfrm>
        </p:spPr>
        <p:txBody>
          <a:bodyPr numCol="1">
            <a:normAutofit fontScale="77500" lnSpcReduction="20000"/>
          </a:bodyPr>
          <a:lstStyle/>
          <a:p>
            <a:pPr algn="just">
              <a:lnSpc>
                <a:spcPct val="120000"/>
              </a:lnSpc>
            </a:pPr>
            <a:r>
              <a:rPr lang="en-US" sz="2800" b="1" dirty="0"/>
              <a:t>Land-use planning </a:t>
            </a:r>
            <a:r>
              <a:rPr lang="en-US" sz="2400" dirty="0"/>
              <a:t>is the process of regulating the </a:t>
            </a:r>
            <a:r>
              <a:rPr lang="en-US" sz="2400" dirty="0">
                <a:hlinkClick r:id="rId2" tooltip="Land use">
                  <a:extLst>
                    <a:ext uri="{A12FA001-AC4F-418D-AE19-62706E023703}">
                      <ahyp:hlinkClr xmlns:ahyp="http://schemas.microsoft.com/office/drawing/2018/hyperlinkcolor" val="tx"/>
                    </a:ext>
                  </a:extLst>
                </a:hlinkClick>
              </a:rPr>
              <a:t>use of land</a:t>
            </a:r>
            <a:r>
              <a:rPr lang="en-US" sz="2400" dirty="0"/>
              <a:t> in an effort to promote more desirable social and environmental outcomes as well as a more efficient use of resources. Goals of land use planning may include </a:t>
            </a:r>
            <a:r>
              <a:rPr lang="en-US" sz="2400" dirty="0">
                <a:hlinkClick r:id="rId3" tooltip="Environmental protection">
                  <a:extLst>
                    <a:ext uri="{A12FA001-AC4F-418D-AE19-62706E023703}">
                      <ahyp:hlinkClr xmlns:ahyp="http://schemas.microsoft.com/office/drawing/2018/hyperlinkcolor" val="tx"/>
                    </a:ext>
                  </a:extLst>
                </a:hlinkClick>
              </a:rPr>
              <a:t>environmental conservation</a:t>
            </a:r>
            <a:r>
              <a:rPr lang="en-US" sz="2400" dirty="0"/>
              <a:t>, restraint of </a:t>
            </a:r>
            <a:r>
              <a:rPr lang="en-US" sz="2400" dirty="0">
                <a:hlinkClick r:id="rId4" tooltip="Urban sprawl">
                  <a:extLst>
                    <a:ext uri="{A12FA001-AC4F-418D-AE19-62706E023703}">
                      <ahyp:hlinkClr xmlns:ahyp="http://schemas.microsoft.com/office/drawing/2018/hyperlinkcolor" val="tx"/>
                    </a:ext>
                  </a:extLst>
                </a:hlinkClick>
              </a:rPr>
              <a:t>urban sprawl</a:t>
            </a:r>
            <a:r>
              <a:rPr lang="en-US" sz="2400" dirty="0"/>
              <a:t>, minimization of </a:t>
            </a:r>
            <a:r>
              <a:rPr lang="en-US" sz="2400" dirty="0">
                <a:hlinkClick r:id="rId5" tooltip="Transport">
                  <a:extLst>
                    <a:ext uri="{A12FA001-AC4F-418D-AE19-62706E023703}">
                      <ahyp:hlinkClr xmlns:ahyp="http://schemas.microsoft.com/office/drawing/2018/hyperlinkcolor" val="tx"/>
                    </a:ext>
                  </a:extLst>
                </a:hlinkClick>
              </a:rPr>
              <a:t>transport</a:t>
            </a:r>
            <a:r>
              <a:rPr lang="en-US" sz="2400" dirty="0"/>
              <a:t> costs, prevention of </a:t>
            </a:r>
            <a:r>
              <a:rPr lang="en-US" sz="2400" dirty="0">
                <a:hlinkClick r:id="rId6" tooltip="Land use conflict">
                  <a:extLst>
                    <a:ext uri="{A12FA001-AC4F-418D-AE19-62706E023703}">
                      <ahyp:hlinkClr xmlns:ahyp="http://schemas.microsoft.com/office/drawing/2018/hyperlinkcolor" val="tx"/>
                    </a:ext>
                  </a:extLst>
                </a:hlinkClick>
              </a:rPr>
              <a:t>land use conflicts</a:t>
            </a:r>
            <a:r>
              <a:rPr lang="en-US" sz="2400" dirty="0"/>
              <a:t>, and a reduction in exposure to </a:t>
            </a:r>
            <a:r>
              <a:rPr lang="en-US" sz="2400" dirty="0">
                <a:hlinkClick r:id="rId7" tooltip="Pollutant">
                  <a:extLst>
                    <a:ext uri="{A12FA001-AC4F-418D-AE19-62706E023703}">
                      <ahyp:hlinkClr xmlns:ahyp="http://schemas.microsoft.com/office/drawing/2018/hyperlinkcolor" val="tx"/>
                    </a:ext>
                  </a:extLst>
                </a:hlinkClick>
              </a:rPr>
              <a:t>pollutants</a:t>
            </a:r>
            <a:r>
              <a:rPr lang="en-US" sz="2400" dirty="0"/>
              <a:t>. By and large, the uses of land determine the diverse socioeconomic activities that occur in a specific area, the patterns of human behavior they produce, and their impact on the environment.</a:t>
            </a:r>
          </a:p>
          <a:p>
            <a:pPr algn="just">
              <a:lnSpc>
                <a:spcPct val="120000"/>
              </a:lnSpc>
            </a:pPr>
            <a:r>
              <a:rPr lang="en-US" sz="2600" dirty="0"/>
              <a:t>Source: Wikipedia </a:t>
            </a:r>
          </a:p>
          <a:p>
            <a:pPr algn="just">
              <a:lnSpc>
                <a:spcPct val="120000"/>
              </a:lnSpc>
            </a:pPr>
            <a:r>
              <a:rPr lang="en-US" sz="2800" b="1" dirty="0"/>
              <a:t>Land-use Planning </a:t>
            </a:r>
            <a:r>
              <a:rPr lang="en-US" sz="2400" dirty="0"/>
              <a:t>refers to the rational and judicious approach of allocating available land resources to different land using activities and for different functions consistent with the overall development vision/goal of a particular city.</a:t>
            </a:r>
          </a:p>
          <a:p>
            <a:pPr algn="just">
              <a:lnSpc>
                <a:spcPct val="120000"/>
              </a:lnSpc>
            </a:pPr>
            <a:r>
              <a:rPr lang="en-US" sz="2800" b="1" dirty="0"/>
              <a:t>Land-use Planning </a:t>
            </a:r>
            <a:r>
              <a:rPr lang="en-US" sz="2800" dirty="0"/>
              <a:t> </a:t>
            </a:r>
            <a:r>
              <a:rPr lang="en-US" sz="2400" dirty="0"/>
              <a:t>refers to a document embodying a set of policies accompanied by maps and similar illustrations which represent the community desired pattern of population distribution and a proposal for the future allocation of land to the various land-using activities. </a:t>
            </a:r>
            <a:endParaRPr lang="en-US" sz="2600" dirty="0"/>
          </a:p>
          <a:p>
            <a:pPr algn="just">
              <a:lnSpc>
                <a:spcPct val="120000"/>
              </a:lnSpc>
            </a:pPr>
            <a:endParaRPr lang="en-US" sz="2600" dirty="0"/>
          </a:p>
          <a:p>
            <a:pPr algn="just">
              <a:lnSpc>
                <a:spcPct val="120000"/>
              </a:lnSpc>
            </a:pPr>
            <a:endParaRPr lang="en-US" sz="2600" dirty="0"/>
          </a:p>
          <a:p>
            <a:pPr algn="just">
              <a:lnSpc>
                <a:spcPct val="120000"/>
              </a:lnSpc>
            </a:pPr>
            <a:endParaRPr lang="en-US" sz="2600" dirty="0"/>
          </a:p>
          <a:p>
            <a:pPr marL="0" indent="0" algn="just">
              <a:lnSpc>
                <a:spcPct val="120000"/>
              </a:lnSpc>
              <a:buNone/>
            </a:pPr>
            <a:endParaRPr lang="en-US" sz="2600" dirty="0"/>
          </a:p>
          <a:p>
            <a:pPr>
              <a:lnSpc>
                <a:spcPct val="120000"/>
              </a:lnSpc>
            </a:pPr>
            <a:endParaRPr lang="en-US" dirty="0"/>
          </a:p>
        </p:txBody>
      </p:sp>
    </p:spTree>
    <p:extLst>
      <p:ext uri="{BB962C8B-B14F-4D97-AF65-F5344CB8AC3E}">
        <p14:creationId xmlns:p14="http://schemas.microsoft.com/office/powerpoint/2010/main" val="95846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7FBC-BFE8-4FF0-BD71-275F6A272F2A}"/>
              </a:ext>
            </a:extLst>
          </p:cNvPr>
          <p:cNvSpPr>
            <a:spLocks noGrp="1"/>
          </p:cNvSpPr>
          <p:nvPr>
            <p:ph type="title"/>
          </p:nvPr>
        </p:nvSpPr>
        <p:spPr/>
        <p:txBody>
          <a:bodyPr/>
          <a:lstStyle/>
          <a:p>
            <a:r>
              <a:rPr lang="en-US" dirty="0"/>
              <a:t>Why it Is important to understand land use?</a:t>
            </a:r>
          </a:p>
        </p:txBody>
      </p:sp>
      <p:sp>
        <p:nvSpPr>
          <p:cNvPr id="3" name="Content Placeholder 2">
            <a:extLst>
              <a:ext uri="{FF2B5EF4-FFF2-40B4-BE49-F238E27FC236}">
                <a16:creationId xmlns:a16="http://schemas.microsoft.com/office/drawing/2014/main" id="{AEB66370-700A-4A1C-8CEA-292D053C42EF}"/>
              </a:ext>
            </a:extLst>
          </p:cNvPr>
          <p:cNvSpPr>
            <a:spLocks noGrp="1"/>
          </p:cNvSpPr>
          <p:nvPr>
            <p:ph idx="1"/>
          </p:nvPr>
        </p:nvSpPr>
        <p:spPr>
          <a:xfrm>
            <a:off x="768096" y="1828800"/>
            <a:ext cx="8147304" cy="4480560"/>
          </a:xfrm>
        </p:spPr>
        <p:txBody>
          <a:bodyPr>
            <a:normAutofit lnSpcReduction="10000"/>
          </a:bodyPr>
          <a:lstStyle/>
          <a:p>
            <a:pPr algn="just"/>
            <a:endParaRPr lang="en-US" sz="2000" dirty="0"/>
          </a:p>
          <a:p>
            <a:pPr algn="just"/>
            <a:r>
              <a:rPr lang="en-US" sz="2000" dirty="0"/>
              <a:t>Understanding land use has many benefits, but there are two that directly affect a land buyer. First, it helps prevent a costly and time-consuming misunderstanding when it comes to what can be built where. For example, it prevents someone from buying a property designated as residential with plans of building a farm. Knowing the purpose of land allows the buyer to find the land that will work the best for what he/she is planning.</a:t>
            </a:r>
          </a:p>
          <a:p>
            <a:pPr algn="just"/>
            <a:endParaRPr lang="en-US" sz="2000" dirty="0"/>
          </a:p>
          <a:p>
            <a:pPr algn="just"/>
            <a:r>
              <a:rPr lang="en-US" sz="2000" dirty="0"/>
              <a:t>On a larger scale, understanding land use helps to understand patterns that are associated with land and urbanization. Understanding how land was used in the past can be a significant indicator of how the property will be used in the future. It’s safe to assume that humans will always rely on crops and livestock as their food sources, which highlights the importance of land designated for agricultural use in the community.</a:t>
            </a:r>
          </a:p>
          <a:p>
            <a:endParaRPr lang="en-US" dirty="0"/>
          </a:p>
        </p:txBody>
      </p:sp>
    </p:spTree>
    <p:extLst>
      <p:ext uri="{BB962C8B-B14F-4D97-AF65-F5344CB8AC3E}">
        <p14:creationId xmlns:p14="http://schemas.microsoft.com/office/powerpoint/2010/main" val="986895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6C63E-ADA5-44FD-A3EC-66875CB589ED}"/>
              </a:ext>
            </a:extLst>
          </p:cNvPr>
          <p:cNvSpPr>
            <a:spLocks noGrp="1"/>
          </p:cNvSpPr>
          <p:nvPr>
            <p:ph type="title"/>
          </p:nvPr>
        </p:nvSpPr>
        <p:spPr/>
        <p:txBody>
          <a:bodyPr/>
          <a:lstStyle/>
          <a:p>
            <a:r>
              <a:rPr lang="en-US" dirty="0"/>
              <a:t>Zoning and land use planning </a:t>
            </a:r>
          </a:p>
        </p:txBody>
      </p:sp>
      <p:sp>
        <p:nvSpPr>
          <p:cNvPr id="3" name="Content Placeholder 2">
            <a:extLst>
              <a:ext uri="{FF2B5EF4-FFF2-40B4-BE49-F238E27FC236}">
                <a16:creationId xmlns:a16="http://schemas.microsoft.com/office/drawing/2014/main" id="{F60D0FF7-900F-466D-A538-15B5915F9B2C}"/>
              </a:ext>
            </a:extLst>
          </p:cNvPr>
          <p:cNvSpPr>
            <a:spLocks noGrp="1"/>
          </p:cNvSpPr>
          <p:nvPr>
            <p:ph idx="1"/>
          </p:nvPr>
        </p:nvSpPr>
        <p:spPr>
          <a:xfrm>
            <a:off x="768096" y="1828800"/>
            <a:ext cx="7918704" cy="4876800"/>
          </a:xfrm>
        </p:spPr>
        <p:txBody>
          <a:bodyPr>
            <a:normAutofit fontScale="85000" lnSpcReduction="20000"/>
          </a:bodyPr>
          <a:lstStyle/>
          <a:p>
            <a:pPr algn="just"/>
            <a:r>
              <a:rPr lang="en-US" sz="2400" dirty="0"/>
              <a:t>Zoning is a planning control tool for regulating the built environment and creating functional real estate markets. It does so by dividing land that comprises the statutory area of a local authority into sections, permitting particular land uses on specific sites to shape the layout of towns and cities and enable various types of development. Zoning has a relatively short history as a tool for land-use planning. It determines the location, size, and use of buildings and decides the density of city.</a:t>
            </a:r>
          </a:p>
          <a:p>
            <a:pPr algn="just"/>
            <a:endParaRPr lang="en-US" sz="6300" cap="all" spc="100" dirty="0">
              <a:solidFill>
                <a:schemeClr val="tx1">
                  <a:lumMod val="95000"/>
                  <a:lumOff val="5000"/>
                </a:schemeClr>
              </a:solidFill>
              <a:latin typeface="+mj-lt"/>
              <a:ea typeface="+mj-ea"/>
              <a:cs typeface="+mj-cs"/>
            </a:endParaRPr>
          </a:p>
          <a:p>
            <a:pPr algn="just"/>
            <a:r>
              <a:rPr lang="en-US" sz="6300" cap="all" spc="100" dirty="0">
                <a:solidFill>
                  <a:schemeClr val="tx1">
                    <a:lumMod val="95000"/>
                    <a:lumOff val="5000"/>
                  </a:schemeClr>
                </a:solidFill>
                <a:latin typeface="+mj-lt"/>
                <a:ea typeface="+mj-ea"/>
                <a:cs typeface="+mj-cs"/>
              </a:rPr>
              <a:t>Building Control</a:t>
            </a:r>
          </a:p>
          <a:p>
            <a:pPr algn="just"/>
            <a:r>
              <a:rPr lang="en-US" sz="2800" spc="-5" dirty="0">
                <a:solidFill>
                  <a:srgbClr val="003366"/>
                </a:solidFill>
                <a:cs typeface="Arial"/>
              </a:rPr>
              <a:t>Al</a:t>
            </a:r>
            <a:r>
              <a:rPr lang="en-US" sz="2800" dirty="0"/>
              <a:t>l building works carried out should meet current building codes and regulation requirements. Building Control Service/Authority ensures that buildings are designed and constructed in accordance with the building regulations and associated legislation</a:t>
            </a:r>
            <a:r>
              <a:rPr lang="en-US" sz="2800" spc="-5" dirty="0">
                <a:solidFill>
                  <a:srgbClr val="003366"/>
                </a:solidFill>
                <a:cs typeface="Arial"/>
              </a:rPr>
              <a:t>. </a:t>
            </a:r>
          </a:p>
          <a:p>
            <a:pPr algn="just"/>
            <a:endParaRPr lang="en-US" sz="3200" dirty="0"/>
          </a:p>
          <a:p>
            <a:pPr algn="just"/>
            <a:endParaRPr lang="en-US" sz="3200" b="1" dirty="0"/>
          </a:p>
          <a:p>
            <a:pPr algn="just"/>
            <a:endParaRPr lang="en-US" dirty="0"/>
          </a:p>
        </p:txBody>
      </p:sp>
    </p:spTree>
    <p:extLst>
      <p:ext uri="{BB962C8B-B14F-4D97-AF65-F5344CB8AC3E}">
        <p14:creationId xmlns:p14="http://schemas.microsoft.com/office/powerpoint/2010/main" val="90600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Why is zoning necessary?</a:t>
            </a:r>
            <a:br>
              <a:rPr lang="en-US" sz="4400" b="1" dirty="0"/>
            </a:br>
            <a:endParaRPr lang="en-US" dirty="0"/>
          </a:p>
        </p:txBody>
      </p:sp>
      <p:sp>
        <p:nvSpPr>
          <p:cNvPr id="3" name="Content Placeholder 2"/>
          <p:cNvSpPr>
            <a:spLocks noGrp="1"/>
          </p:cNvSpPr>
          <p:nvPr>
            <p:ph idx="1"/>
          </p:nvPr>
        </p:nvSpPr>
        <p:spPr>
          <a:xfrm>
            <a:off x="768096" y="1828800"/>
            <a:ext cx="7848600" cy="4191000"/>
          </a:xfrm>
        </p:spPr>
        <p:txBody>
          <a:bodyPr>
            <a:normAutofit/>
          </a:bodyPr>
          <a:lstStyle/>
          <a:p>
            <a:pPr algn="just"/>
            <a:br>
              <a:rPr lang="en-US" sz="2000" dirty="0"/>
            </a:br>
            <a:r>
              <a:rPr lang="en-US" sz="2000" dirty="0"/>
              <a:t>The purpose of zoning is to allow local and national authorities to regulate and control land and property markets to ensure complementary uses. Zoning can also provide the opportunity to stimulate or slow down development in specific areas.</a:t>
            </a:r>
          </a:p>
          <a:p>
            <a:pPr algn="just"/>
            <a:r>
              <a:rPr lang="en-US" sz="2000" dirty="0"/>
              <a:t>The planning and zoning process functions differently around the world and is controlled by different levels of authority. Most commonly, a local authority such as a municipality or a county controls zoning (as in Australia or the United States) whereas in other cases zoning is implemented at the state or national level (as in France or Germany). Sometimes zoning is governed by a combination of the two approaches. Beyond these immediate controls, additional regulations that affect zoning are often used, such as planning scheme overlays in Australia or impact assessments in Germany.</a:t>
            </a:r>
          </a:p>
          <a:p>
            <a:endParaRPr lang="en-US" dirty="0"/>
          </a:p>
        </p:txBody>
      </p:sp>
    </p:spTree>
    <p:extLst>
      <p:ext uri="{BB962C8B-B14F-4D97-AF65-F5344CB8AC3E}">
        <p14:creationId xmlns:p14="http://schemas.microsoft.com/office/powerpoint/2010/main" val="337526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803564"/>
          </a:xfrm>
        </p:spPr>
        <p:txBody>
          <a:bodyPr>
            <a:normAutofit fontScale="90000"/>
          </a:bodyPr>
          <a:lstStyle/>
          <a:p>
            <a:br>
              <a:rPr lang="en-US" dirty="0"/>
            </a:br>
            <a:r>
              <a:rPr lang="en-US" dirty="0"/>
              <a:t>What is the difference between Planning and building control?</a:t>
            </a:r>
            <a:br>
              <a:rPr lang="en-US" dirty="0"/>
            </a:br>
            <a:br>
              <a:rPr lang="en-US" dirty="0"/>
            </a:br>
            <a:endParaRPr lang="en-US" dirty="0"/>
          </a:p>
        </p:txBody>
      </p:sp>
      <p:sp>
        <p:nvSpPr>
          <p:cNvPr id="3" name="Content Placeholder 2"/>
          <p:cNvSpPr>
            <a:spLocks noGrp="1"/>
          </p:cNvSpPr>
          <p:nvPr>
            <p:ph idx="1"/>
          </p:nvPr>
        </p:nvSpPr>
        <p:spPr>
          <a:xfrm>
            <a:off x="410497" y="1981200"/>
            <a:ext cx="7924800" cy="4572000"/>
          </a:xfrm>
        </p:spPr>
        <p:txBody>
          <a:bodyPr>
            <a:noAutofit/>
          </a:bodyPr>
          <a:lstStyle/>
          <a:p>
            <a:pPr algn="just" fontAlgn="base">
              <a:lnSpc>
                <a:spcPct val="150000"/>
              </a:lnSpc>
            </a:pPr>
            <a:r>
              <a:rPr lang="en-US" spc="-5" dirty="0">
                <a:cs typeface="Arial"/>
              </a:rPr>
              <a:t>Building Regulations set standards for the design and construction of buildings to ensure the health and safety for people in or around those buildings. They also include requirements to ensure that fuel and power is conserved and that facilities are provided for people, including those with disabilities, to access and move around inside buildings.</a:t>
            </a:r>
          </a:p>
          <a:p>
            <a:pPr algn="just" fontAlgn="base">
              <a:lnSpc>
                <a:spcPct val="150000"/>
              </a:lnSpc>
            </a:pPr>
            <a:r>
              <a:rPr lang="en-US" spc="-5" dirty="0">
                <a:cs typeface="Arial"/>
              </a:rPr>
              <a:t>Planning seeks to guide the way our towns, cities and countryside develop. This includes the use of land and buildings, the appearance of buildings, landscaping considerations, highway access and the impact that the development will have on the general environment. </a:t>
            </a:r>
          </a:p>
        </p:txBody>
      </p:sp>
    </p:spTree>
    <p:extLst>
      <p:ext uri="{BB962C8B-B14F-4D97-AF65-F5344CB8AC3E}">
        <p14:creationId xmlns:p14="http://schemas.microsoft.com/office/powerpoint/2010/main" val="399994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0339" y="6275070"/>
            <a:ext cx="393065" cy="421640"/>
          </a:xfrm>
          <a:prstGeom prst="rect">
            <a:avLst/>
          </a:prstGeom>
        </p:spPr>
        <p:txBody>
          <a:bodyPr vert="horz" wrap="square" lIns="0" tIns="12700" rIns="0" bIns="0" rtlCol="0">
            <a:spAutoFit/>
          </a:bodyPr>
          <a:lstStyle/>
          <a:p>
            <a:pPr marL="12700">
              <a:lnSpc>
                <a:spcPct val="100000"/>
              </a:lnSpc>
              <a:spcBef>
                <a:spcPts val="100"/>
              </a:spcBef>
            </a:pPr>
            <a:r>
              <a:rPr sz="2600" b="1" dirty="0">
                <a:solidFill>
                  <a:srgbClr val="FFFFFF"/>
                </a:solidFill>
                <a:latin typeface="Arial"/>
                <a:cs typeface="Arial"/>
              </a:rPr>
              <a:t>14</a:t>
            </a:r>
            <a:endParaRPr sz="2600">
              <a:latin typeface="Arial"/>
              <a:cs typeface="Arial"/>
            </a:endParaRPr>
          </a:p>
        </p:txBody>
      </p:sp>
      <p:sp>
        <p:nvSpPr>
          <p:cNvPr id="3" name="object 3"/>
          <p:cNvSpPr txBox="1">
            <a:spLocks noGrp="1"/>
          </p:cNvSpPr>
          <p:nvPr>
            <p:ph type="title"/>
          </p:nvPr>
        </p:nvSpPr>
        <p:spPr>
          <a:xfrm>
            <a:off x="457199" y="460543"/>
            <a:ext cx="8180761" cy="1007584"/>
          </a:xfrm>
          <a:prstGeom prst="rect">
            <a:avLst/>
          </a:prstGeom>
        </p:spPr>
        <p:txBody>
          <a:bodyPr vert="horz" wrap="square" lIns="0" tIns="68580" rIns="0" bIns="0" rtlCol="0">
            <a:spAutoFit/>
          </a:bodyPr>
          <a:lstStyle/>
          <a:p>
            <a:pPr marL="998219" marR="5080" indent="-688340">
              <a:lnSpc>
                <a:spcPts val="3450"/>
              </a:lnSpc>
              <a:spcBef>
                <a:spcPts val="540"/>
              </a:spcBef>
            </a:pPr>
            <a:r>
              <a:rPr spc="-5" dirty="0"/>
              <a:t>TOWN PLANNING </a:t>
            </a:r>
            <a:r>
              <a:rPr lang="en-US" spc="-5" dirty="0"/>
              <a:t>, </a:t>
            </a:r>
            <a:r>
              <a:rPr spc="-5" dirty="0"/>
              <a:t>THE LAND USE  AND DEVELOPMENT</a:t>
            </a:r>
            <a:r>
              <a:rPr spc="-35" dirty="0"/>
              <a:t> </a:t>
            </a:r>
            <a:r>
              <a:rPr spc="-5" dirty="0"/>
              <a:t>CONTROL</a:t>
            </a:r>
          </a:p>
        </p:txBody>
      </p:sp>
      <p:sp>
        <p:nvSpPr>
          <p:cNvPr id="4" name="object 4"/>
          <p:cNvSpPr txBox="1"/>
          <p:nvPr/>
        </p:nvSpPr>
        <p:spPr>
          <a:xfrm>
            <a:off x="566477" y="2209800"/>
            <a:ext cx="8071484" cy="3301159"/>
          </a:xfrm>
          <a:prstGeom prst="rect">
            <a:avLst/>
          </a:prstGeom>
        </p:spPr>
        <p:txBody>
          <a:bodyPr vert="horz" wrap="square" lIns="0" tIns="55879" rIns="0" bIns="0" rtlCol="0">
            <a:spAutoFit/>
          </a:bodyPr>
          <a:lstStyle/>
          <a:p>
            <a:pPr marL="12700" marR="5080" algn="just">
              <a:lnSpc>
                <a:spcPct val="200000"/>
              </a:lnSpc>
              <a:spcBef>
                <a:spcPts val="439"/>
              </a:spcBef>
            </a:pPr>
            <a:r>
              <a:rPr dirty="0"/>
              <a:t>John Stephenson (1982, p.7) defines Town  Planning as, ‘Planning falls broadly into two  categories. First, development planning is the  part of the process in which the future of the area  in question is mapped out. The plans will be  concerned not only with building but also with job  opportunities, manpower, education, and transport.  Secondly, development control ensures that the  construction of buildings, and the use to which land  and buildings are put conforms to established  policies’.</a:t>
            </a:r>
          </a:p>
        </p:txBody>
      </p:sp>
    </p:spTree>
    <p:extLst>
      <p:ext uri="{BB962C8B-B14F-4D97-AF65-F5344CB8AC3E}">
        <p14:creationId xmlns:p14="http://schemas.microsoft.com/office/powerpoint/2010/main" val="1747229851"/>
      </p:ext>
    </p:extLst>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8096" y="897416"/>
            <a:ext cx="8375904" cy="1007584"/>
          </a:xfrm>
          <a:prstGeom prst="rect">
            <a:avLst/>
          </a:prstGeom>
        </p:spPr>
        <p:txBody>
          <a:bodyPr vert="horz" wrap="square" lIns="0" tIns="68580" rIns="0" bIns="0" rtlCol="0">
            <a:spAutoFit/>
          </a:bodyPr>
          <a:lstStyle/>
          <a:p>
            <a:pPr marL="306070" marR="5080">
              <a:lnSpc>
                <a:spcPts val="3450"/>
              </a:lnSpc>
              <a:spcBef>
                <a:spcPts val="540"/>
              </a:spcBef>
            </a:pPr>
            <a:r>
              <a:rPr spc="-5" dirty="0"/>
              <a:t>Implementation </a:t>
            </a:r>
            <a:r>
              <a:rPr dirty="0"/>
              <a:t>of </a:t>
            </a:r>
            <a:r>
              <a:rPr spc="-5" dirty="0"/>
              <a:t>Plans through Land  use and Building Development Control</a:t>
            </a:r>
          </a:p>
        </p:txBody>
      </p:sp>
      <p:sp>
        <p:nvSpPr>
          <p:cNvPr id="3" name="object 3"/>
          <p:cNvSpPr txBox="1">
            <a:spLocks noGrp="1"/>
          </p:cNvSpPr>
          <p:nvPr>
            <p:ph idx="1"/>
          </p:nvPr>
        </p:nvSpPr>
        <p:spPr>
          <a:xfrm>
            <a:off x="1295400" y="2311755"/>
            <a:ext cx="7467600" cy="4299510"/>
          </a:xfrm>
          <a:prstGeom prst="rect">
            <a:avLst/>
          </a:prstGeom>
        </p:spPr>
        <p:txBody>
          <a:bodyPr vert="horz" wrap="square" lIns="0" tIns="85725" rIns="0" bIns="0" rtlCol="0">
            <a:spAutoFit/>
          </a:bodyPr>
          <a:lstStyle/>
          <a:p>
            <a:pPr marL="929640" marR="17780" indent="-341630" algn="just">
              <a:lnSpc>
                <a:spcPct val="150000"/>
              </a:lnSpc>
              <a:spcBef>
                <a:spcPts val="675"/>
              </a:spcBef>
              <a:buSzPct val="75000"/>
              <a:buFont typeface="Symbol"/>
              <a:buChar char=""/>
              <a:tabLst>
                <a:tab pos="929640" algn="l"/>
              </a:tabLst>
            </a:pPr>
            <a:r>
              <a:rPr sz="1800" dirty="0"/>
              <a:t>Development control is the cutting edge of the land use  planning system. It is the mechanism by which planning  affects most people and a Master Plan (which is prepared  in consultation with the concerned people and is approved by a  people’s representative body) gets implemented.</a:t>
            </a:r>
          </a:p>
          <a:p>
            <a:pPr marL="929640" marR="5080" indent="-341630" algn="just">
              <a:lnSpc>
                <a:spcPct val="150000"/>
              </a:lnSpc>
              <a:spcBef>
                <a:spcPts val="600"/>
              </a:spcBef>
              <a:buSzPct val="75000"/>
              <a:buFont typeface="Symbol"/>
              <a:buChar char=""/>
              <a:tabLst>
                <a:tab pos="929640" algn="l"/>
              </a:tabLst>
            </a:pPr>
            <a:r>
              <a:rPr sz="1800" dirty="0"/>
              <a:t>Development control necessarily involves some  procedure for enforcement. This is provided by  ‘enforcement notices under which an owner who carries  out development without permission or in breach of  conditions can be compelled to undo development—  even if this involves the demolition of a new building.</a:t>
            </a:r>
          </a:p>
        </p:txBody>
      </p:sp>
      <p:sp>
        <p:nvSpPr>
          <p:cNvPr id="4" name="object 4"/>
          <p:cNvSpPr txBox="1"/>
          <p:nvPr/>
        </p:nvSpPr>
        <p:spPr>
          <a:xfrm>
            <a:off x="167639" y="6306348"/>
            <a:ext cx="418465" cy="394335"/>
          </a:xfrm>
          <a:prstGeom prst="rect">
            <a:avLst/>
          </a:prstGeom>
        </p:spPr>
        <p:txBody>
          <a:bodyPr vert="horz" wrap="square" lIns="0" tIns="0" rIns="0" bIns="0" rtlCol="0">
            <a:spAutoFit/>
          </a:bodyPr>
          <a:lstStyle/>
          <a:p>
            <a:pPr marL="25400">
              <a:lnSpc>
                <a:spcPts val="2975"/>
              </a:lnSpc>
            </a:pPr>
            <a:fld id="{81D60167-4931-47E6-BA6A-407CBD079E47}" type="slidenum">
              <a:rPr sz="2600" b="1" dirty="0">
                <a:solidFill>
                  <a:srgbClr val="FFFFFF"/>
                </a:solidFill>
                <a:latin typeface="Arial"/>
                <a:cs typeface="Arial"/>
              </a:rPr>
              <a:t>9</a:t>
            </a:fld>
            <a:endParaRPr sz="2600">
              <a:latin typeface="Arial"/>
              <a:cs typeface="Arial"/>
            </a:endParaRPr>
          </a:p>
        </p:txBody>
      </p:sp>
    </p:spTree>
    <p:extLst>
      <p:ext uri="{BB962C8B-B14F-4D97-AF65-F5344CB8AC3E}">
        <p14:creationId xmlns:p14="http://schemas.microsoft.com/office/powerpoint/2010/main" val="117868765"/>
      </p:ext>
    </p:extLst>
  </p:cSld>
  <p:clrMapOvr>
    <a:masterClrMapping/>
  </p:clrMapOvr>
  <p:transition>
    <p:spli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4830</TotalTime>
  <Words>1345</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Source Sans Pro</vt:lpstr>
      <vt:lpstr>Symbol</vt:lpstr>
      <vt:lpstr>Tw Cen MT</vt:lpstr>
      <vt:lpstr>Tw Cen MT Condensed</vt:lpstr>
      <vt:lpstr>Wingdings 3</vt:lpstr>
      <vt:lpstr>Integral</vt:lpstr>
      <vt:lpstr>Land use and Building Control</vt:lpstr>
      <vt:lpstr>What is land use? </vt:lpstr>
      <vt:lpstr>land use planning</vt:lpstr>
      <vt:lpstr>Why it Is important to understand land use?</vt:lpstr>
      <vt:lpstr>Zoning and land use planning </vt:lpstr>
      <vt:lpstr>Why is zoning necessary? </vt:lpstr>
      <vt:lpstr> What is the difference between Planning and building control?  </vt:lpstr>
      <vt:lpstr>TOWN PLANNING , THE LAND USE  AND DEVELOPMENT CONTROL</vt:lpstr>
      <vt:lpstr>Implementation of Plans through Land  use and Building Development Control</vt:lpstr>
      <vt:lpstr>PowerPoint Presentation</vt:lpstr>
      <vt:lpstr>Difference between Land cover and land use </vt:lpstr>
      <vt:lpstr>Reading material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Abdullah</dc:creator>
  <cp:lastModifiedBy>User</cp:lastModifiedBy>
  <cp:revision>34</cp:revision>
  <cp:lastPrinted>2018-09-11T04:30:47Z</cp:lastPrinted>
  <dcterms:created xsi:type="dcterms:W3CDTF">2018-09-04T06:31:58Z</dcterms:created>
  <dcterms:modified xsi:type="dcterms:W3CDTF">2020-09-17T06:53:26Z</dcterms:modified>
</cp:coreProperties>
</file>